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4" r:id="rId3"/>
    <p:sldId id="291" r:id="rId4"/>
    <p:sldId id="293" r:id="rId5"/>
    <p:sldId id="294" r:id="rId6"/>
    <p:sldId id="292" r:id="rId7"/>
    <p:sldId id="295" r:id="rId8"/>
    <p:sldId id="296" r:id="rId9"/>
    <p:sldId id="298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11049DF-A786-4B35-BEFB-72635CBE8A6B}">
          <p14:sldIdLst>
            <p14:sldId id="256"/>
            <p14:sldId id="274"/>
            <p14:sldId id="291"/>
            <p14:sldId id="293"/>
            <p14:sldId id="294"/>
            <p14:sldId id="292"/>
            <p14:sldId id="295"/>
            <p14:sldId id="296"/>
            <p14:sldId id="298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A3C6B-D7E6-44D1-B8BB-3A804A9AFE25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6A663-064F-46A6-A840-265A1CB130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568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0C629E-59E1-9E2F-8785-34E984186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6962DDC-F4F9-9239-C520-E270EC3DD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67819B-75E1-AD28-AE22-58C363DFF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B9DDA-6EB5-14B6-C3FF-6ED966D3F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27B992-838B-B89D-A62A-E068971B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89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A96FDA-8FE6-F675-67EA-FA4AA3579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C744704-487A-4C7E-7D58-C94461973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6783116-49D5-58FB-0D72-39A2FC621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2C81C0-29A2-D1D7-1FA6-4A36448FD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9B581C-AFE8-66EA-3DAF-3F7ED883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790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DF1792C-0EBC-C5F3-E1ED-3CFAB9694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AFFB882-642A-E807-10DC-B81A18211E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49DA53-F9A4-FF17-5016-1BCF0A653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FBF30F-7178-D010-B518-A880F8828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A478FD-AC11-EA71-6C22-CBADCAF8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201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2BB5BD-D46A-AA95-A0B4-344805F79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46E2AF-B219-637F-6D43-D8F2EA32D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85024A-E777-14FB-88F4-EA1943B1A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E0F274-E293-0DE6-6AF8-70316472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EBCA28-8F47-C557-3313-47ECC3EDF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421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83F180-9CF9-EB01-66D5-065231B1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B46313C-BF3D-1054-9365-7FE3DD918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71D252-D73C-BBE1-4772-04860B3D6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C0A111-9077-4484-4B73-1684584A2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24CF69-3AD0-0489-FB66-5CC79D285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53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C279EA-98C3-7F4B-E125-B27B80581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91431B-311F-92A5-0B23-E106FE4B9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F236C0-895D-9B96-421D-450A6541E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C91EBB0-CF98-2B96-8918-C3E25556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B1A3CE-B5CD-2E82-AF02-ED75ECDE6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F1999C-749F-D20E-D3A7-8B7A333A4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14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218D80-55B1-E314-E626-A7C7975C2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7756880-42CC-339A-AB55-8CAD309C9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5A9A91E-E54F-7786-839C-73ED0248E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CB325E1-8D73-64BE-B1CA-E298608F4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107EA8B-D76D-67FE-C5AA-E83BAD268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E4ADD46-4E28-0A22-1D43-515EF4E6E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5CF85E4-C17E-2635-0B31-D382EB91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C1D25FD-5928-1E6D-4B59-5151CA493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7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C35AE1-4413-E7B9-73F0-E1AC38038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5052D41-6C75-EF99-1D6D-8BB070C45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486FAA4-DDC2-90AD-3998-5681997A8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12002BF-575C-03E9-0D5F-881E815B1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640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F6627A7-98B7-E765-4D3B-D866FC21A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52D6C95-CCD6-AF76-92B6-6F4E3A928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317877-6723-1143-1346-1B70A03CA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589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688083-D362-BCD4-B72A-DBA73BE14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8CC5B2-C415-565B-197C-AC737597B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189EDDC-168B-BEA3-0EE9-8D08CD3E1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F7AF683-C097-D1CE-2794-CC9BFCA8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6C783B-B751-EF42-23C8-5EE1100D0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1E50EC9-6F4A-57EA-0300-26E987817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944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47443A-4E92-64B7-8562-9DBAEE77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BB32242-7819-8D06-725E-15CA22049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5414DA7-CB95-EF3A-9428-B964C7909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B506017-50D0-D785-45C9-6D9E55E37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16E78E9-7578-D945-DFD6-9D4561BCD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2A5B5AF-32F3-BE8C-896F-79C13BEFF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23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222E7A8-4A0C-A70C-54DF-0FEB2E31D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9DAE4AD-19B0-ECBF-604D-9ABFC0748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DCCF64-D1E1-D53C-5600-745814F9C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01EFC-A34E-458C-8817-303794F8B017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553526-C4C8-BAB1-36F7-6F80DDC66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A59ACC-8AC7-0A69-2A09-8B135899A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A3426-FECA-40B7-9D34-39C6FFE41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9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oi-wiki.org/misc/expressio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D0F0B0-59F2-1599-966B-8C4EC50BA8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普及组</a:t>
            </a:r>
            <a:r>
              <a:rPr lang="en-US" altLang="zh-CN" dirty="0"/>
              <a:t>day2</a:t>
            </a:r>
            <a:r>
              <a:rPr lang="zh-CN" altLang="en-US" dirty="0"/>
              <a:t>题解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96E5889-10EF-3B1A-6B7E-C95DD323C0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967"/>
            <a:ext cx="9144000" cy="1655762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2215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正方形扩展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题目转换为，问每个点，八个方向是否有点。</a:t>
            </a:r>
            <a:endParaRPr lang="en-US" altLang="zh-CN" dirty="0"/>
          </a:p>
          <a:p>
            <a:r>
              <a:rPr lang="zh-CN" altLang="en-US" dirty="0"/>
              <a:t>区域都是对称的，以</a:t>
            </a:r>
            <a:r>
              <a:rPr lang="en-US" altLang="zh-CN" dirty="0"/>
              <a:t>1</a:t>
            </a:r>
            <a:r>
              <a:rPr lang="zh-CN" altLang="en-US" dirty="0"/>
              <a:t>和</a:t>
            </a:r>
            <a:r>
              <a:rPr lang="en-US" altLang="zh-CN" dirty="0"/>
              <a:t>8</a:t>
            </a:r>
            <a:r>
              <a:rPr lang="zh-CN" altLang="en-US" dirty="0"/>
              <a:t>区域为例。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是，与</a:t>
            </a:r>
            <a:r>
              <a:rPr lang="en-US" altLang="zh-CN" dirty="0"/>
              <a:t>x</a:t>
            </a:r>
            <a:r>
              <a:rPr lang="zh-CN" altLang="en-US" dirty="0"/>
              <a:t>相同的，是否有比</a:t>
            </a:r>
            <a:r>
              <a:rPr lang="en-US" altLang="zh-CN" dirty="0"/>
              <a:t>y</a:t>
            </a:r>
            <a:r>
              <a:rPr lang="zh-CN" altLang="en-US" dirty="0"/>
              <a:t>大的</a:t>
            </a:r>
            <a:endParaRPr lang="en-US" altLang="zh-CN" dirty="0"/>
          </a:p>
          <a:p>
            <a:r>
              <a:rPr lang="zh-CN" altLang="en-US" dirty="0"/>
              <a:t>按</a:t>
            </a:r>
            <a:r>
              <a:rPr lang="en-US" altLang="zh-CN" dirty="0"/>
              <a:t>x</a:t>
            </a:r>
            <a:r>
              <a:rPr lang="zh-CN" altLang="en-US" dirty="0"/>
              <a:t>排序，</a:t>
            </a:r>
            <a:r>
              <a:rPr lang="en-US" altLang="zh-CN" dirty="0"/>
              <a:t>x</a:t>
            </a:r>
            <a:r>
              <a:rPr lang="zh-CN" altLang="en-US" dirty="0"/>
              <a:t>相同按</a:t>
            </a:r>
            <a:r>
              <a:rPr lang="en-US" altLang="zh-CN" dirty="0"/>
              <a:t>y</a:t>
            </a:r>
            <a:r>
              <a:rPr lang="zh-CN" altLang="en-US" dirty="0"/>
              <a:t>排序即可，记录相同</a:t>
            </a:r>
            <a:r>
              <a:rPr lang="en-US" altLang="zh-CN" dirty="0"/>
              <a:t>x</a:t>
            </a:r>
            <a:r>
              <a:rPr lang="zh-CN" altLang="en-US" dirty="0"/>
              <a:t>，</a:t>
            </a:r>
            <a:r>
              <a:rPr lang="en-US" altLang="zh-CN" dirty="0"/>
              <a:t>y</a:t>
            </a:r>
            <a:r>
              <a:rPr lang="zh-CN" altLang="en-US" dirty="0"/>
              <a:t>的最大值就可以了</a:t>
            </a:r>
            <a:endParaRPr lang="en-US" altLang="zh-CN" dirty="0"/>
          </a:p>
          <a:p>
            <a:r>
              <a:rPr lang="en-US" altLang="zh-CN" dirty="0"/>
              <a:t>8</a:t>
            </a:r>
            <a:r>
              <a:rPr lang="zh-CN" altLang="en-US" dirty="0"/>
              <a:t>是，是否存在</a:t>
            </a:r>
            <a:r>
              <a:rPr lang="en-US" altLang="zh-CN" dirty="0"/>
              <a:t>x</a:t>
            </a:r>
            <a:r>
              <a:rPr lang="zh-CN" altLang="en-US" dirty="0"/>
              <a:t>和</a:t>
            </a:r>
            <a:r>
              <a:rPr lang="en-US" altLang="zh-CN" dirty="0"/>
              <a:t>y</a:t>
            </a:r>
            <a:r>
              <a:rPr lang="zh-CN" altLang="en-US" dirty="0"/>
              <a:t>都比当前点大</a:t>
            </a:r>
            <a:endParaRPr lang="en-US" altLang="zh-CN" dirty="0"/>
          </a:p>
          <a:p>
            <a:r>
              <a:rPr lang="zh-CN" altLang="en-US" dirty="0"/>
              <a:t>按</a:t>
            </a:r>
            <a:r>
              <a:rPr lang="en-US" altLang="zh-CN" dirty="0"/>
              <a:t>x</a:t>
            </a:r>
            <a:r>
              <a:rPr lang="zh-CN" altLang="en-US" dirty="0"/>
              <a:t>排序，维护比</a:t>
            </a:r>
            <a:r>
              <a:rPr lang="en-US" altLang="zh-CN" dirty="0"/>
              <a:t>x</a:t>
            </a:r>
            <a:r>
              <a:rPr lang="zh-CN" altLang="en-US" dirty="0"/>
              <a:t>大的所有</a:t>
            </a:r>
            <a:r>
              <a:rPr lang="en-US" altLang="zh-CN" dirty="0"/>
              <a:t>y</a:t>
            </a:r>
            <a:r>
              <a:rPr lang="zh-CN" altLang="en-US" dirty="0"/>
              <a:t>的最大值就可以了</a:t>
            </a:r>
            <a:endParaRPr lang="en-US" altLang="zh-CN" dirty="0"/>
          </a:p>
          <a:p>
            <a:r>
              <a:rPr lang="zh-CN" altLang="en-US" dirty="0"/>
              <a:t>其余区域同理，复杂度</a:t>
            </a:r>
            <a:r>
              <a:rPr lang="en-US" altLang="zh-CN" dirty="0"/>
              <a:t>O(</a:t>
            </a:r>
            <a:r>
              <a:rPr lang="en-US" altLang="zh-CN" dirty="0" err="1"/>
              <a:t>nlogn</a:t>
            </a:r>
            <a:r>
              <a:rPr lang="en-US" altLang="zh-CN" dirty="0"/>
              <a:t>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9349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 </a:t>
            </a:r>
            <a:r>
              <a:rPr lang="zh-CN" altLang="en-US" dirty="0"/>
              <a:t>中缀表达式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题目大意：</a:t>
            </a:r>
            <a:endParaRPr lang="en-US" altLang="zh-CN" dirty="0"/>
          </a:p>
          <a:p>
            <a:r>
              <a:rPr lang="zh-CN" altLang="en-US" dirty="0"/>
              <a:t>给出一个中缀表达式，问是否合法，如果合法，则给出具体的值。</a:t>
            </a:r>
            <a:endParaRPr lang="en-US" altLang="zh-CN" dirty="0"/>
          </a:p>
          <a:p>
            <a:r>
              <a:rPr lang="zh-CN" altLang="en-US" dirty="0"/>
              <a:t>表达式相同的符号也可能有不同的优先级，还定义了某个优先级的符号是左结合还是右结合的。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此题是传统的表达式处理的加强版，建议选手先学习表达式求值。</a:t>
            </a:r>
            <a:endParaRPr lang="en-US" altLang="zh-CN" dirty="0"/>
          </a:p>
          <a:p>
            <a:r>
              <a:rPr lang="zh-CN" altLang="en-US" dirty="0">
                <a:hlinkClick r:id="rId2"/>
              </a:rPr>
              <a:t>表达式求值 </a:t>
            </a:r>
            <a:r>
              <a:rPr lang="en-US" altLang="zh-CN" dirty="0">
                <a:hlinkClick r:id="rId2"/>
              </a:rPr>
              <a:t>- OI Wiki (oi-wiki.org)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2491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 </a:t>
            </a:r>
            <a:r>
              <a:rPr lang="zh-CN" altLang="en-US" dirty="0"/>
              <a:t>中缀表达式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难点一，表达式是否合法：</a:t>
            </a:r>
            <a:endParaRPr lang="en-US" altLang="zh-CN" dirty="0"/>
          </a:p>
          <a:p>
            <a:r>
              <a:rPr lang="zh-CN" altLang="en-US" dirty="0"/>
              <a:t>	中缀表达式串</a:t>
            </a:r>
            <a:r>
              <a:rPr lang="en-US" altLang="zh-CN" dirty="0"/>
              <a:t>S</a:t>
            </a:r>
            <a:r>
              <a:rPr lang="zh-CN" altLang="en-US" dirty="0"/>
              <a:t>只能出现以下几种字符：数字、</a:t>
            </a:r>
            <a:r>
              <a:rPr lang="en-US" altLang="zh-CN" dirty="0"/>
              <a:t>'('</a:t>
            </a:r>
            <a:r>
              <a:rPr lang="zh-CN" altLang="en-US" dirty="0"/>
              <a:t>、</a:t>
            </a:r>
            <a:r>
              <a:rPr lang="en-US" altLang="zh-CN" dirty="0"/>
              <a:t>')'</a:t>
            </a:r>
            <a:r>
              <a:rPr lang="zh-CN" altLang="en-US" dirty="0"/>
              <a:t>、</a:t>
            </a:r>
            <a:r>
              <a:rPr lang="en-US" altLang="zh-CN" dirty="0"/>
              <a:t>'.'</a:t>
            </a:r>
            <a:r>
              <a:rPr lang="zh-CN" altLang="en-US" dirty="0"/>
              <a:t>、</a:t>
            </a:r>
            <a:r>
              <a:rPr lang="en-US" altLang="zh-CN" dirty="0"/>
              <a:t>'+'</a:t>
            </a:r>
            <a:r>
              <a:rPr lang="zh-CN" altLang="en-US" dirty="0"/>
              <a:t>、</a:t>
            </a:r>
            <a:r>
              <a:rPr lang="en-US" altLang="zh-CN" dirty="0"/>
              <a:t>'*'</a:t>
            </a:r>
            <a:r>
              <a:rPr lang="zh-CN" altLang="en-US" dirty="0"/>
              <a:t>、</a:t>
            </a:r>
            <a:r>
              <a:rPr lang="en-US" altLang="zh-CN" dirty="0"/>
              <a:t>'^'</a:t>
            </a:r>
          </a:p>
          <a:p>
            <a:r>
              <a:rPr lang="en-US" altLang="zh-CN" dirty="0"/>
              <a:t>	</a:t>
            </a:r>
            <a:r>
              <a:rPr lang="zh-CN" altLang="en-US" dirty="0"/>
              <a:t>括号要匹配</a:t>
            </a:r>
          </a:p>
          <a:p>
            <a:r>
              <a:rPr lang="zh-CN" altLang="en-US" dirty="0"/>
              <a:t>	操作数、操作符要交替出现，操作数必需作首作尾</a:t>
            </a:r>
          </a:p>
          <a:p>
            <a:r>
              <a:rPr lang="zh-CN" altLang="en-US" dirty="0"/>
              <a:t>	</a:t>
            </a:r>
            <a:r>
              <a:rPr lang="en-US" altLang="zh-CN" dirty="0"/>
              <a:t>'('</a:t>
            </a:r>
            <a:r>
              <a:rPr lang="zh-CN" altLang="en-US" dirty="0"/>
              <a:t>右侧不能是</a:t>
            </a:r>
            <a:r>
              <a:rPr lang="en-US" altLang="zh-CN" dirty="0"/>
              <a:t>')'</a:t>
            </a:r>
          </a:p>
          <a:p>
            <a:r>
              <a:rPr lang="en-US" altLang="zh-CN" dirty="0"/>
              <a:t>	')'</a:t>
            </a:r>
            <a:r>
              <a:rPr lang="zh-CN" altLang="en-US" dirty="0"/>
              <a:t>右侧不能是</a:t>
            </a:r>
            <a:r>
              <a:rPr lang="en-US" altLang="zh-CN" dirty="0"/>
              <a:t>'('</a:t>
            </a:r>
          </a:p>
          <a:p>
            <a:r>
              <a:rPr lang="en-US" altLang="zh-CN" dirty="0"/>
              <a:t>	</a:t>
            </a:r>
            <a:r>
              <a:rPr lang="zh-CN" altLang="en-US" dirty="0"/>
              <a:t>操作数必须是一串非空数字</a:t>
            </a:r>
            <a:r>
              <a:rPr lang="en-US" altLang="zh-CN" dirty="0"/>
              <a:t>+'.'</a:t>
            </a:r>
            <a:r>
              <a:rPr lang="zh-CN" altLang="en-US" dirty="0"/>
              <a:t>字符</a:t>
            </a:r>
          </a:p>
          <a:p>
            <a:r>
              <a:rPr lang="zh-CN" altLang="en-US" dirty="0"/>
              <a:t>	操作数左侧不能是</a:t>
            </a:r>
            <a:r>
              <a:rPr lang="en-US" altLang="zh-CN" dirty="0"/>
              <a:t>')'</a:t>
            </a:r>
          </a:p>
          <a:p>
            <a:r>
              <a:rPr lang="en-US" altLang="zh-CN" dirty="0"/>
              <a:t>	</a:t>
            </a:r>
            <a:r>
              <a:rPr lang="zh-CN" altLang="en-US" dirty="0"/>
              <a:t>操作数右侧不能是</a:t>
            </a:r>
            <a:r>
              <a:rPr lang="en-US" altLang="zh-CN" dirty="0"/>
              <a:t>'('</a:t>
            </a:r>
          </a:p>
          <a:p>
            <a:r>
              <a:rPr lang="en-US" altLang="zh-CN" dirty="0"/>
              <a:t>	</a:t>
            </a:r>
            <a:r>
              <a:rPr lang="zh-CN" altLang="en-US" dirty="0"/>
              <a:t>操作符的优先级在</a:t>
            </a:r>
            <a:r>
              <a:rPr lang="en-US" altLang="zh-CN" dirty="0"/>
              <a:t>[1,n]</a:t>
            </a:r>
            <a:r>
              <a:rPr lang="zh-CN" altLang="en-US" dirty="0"/>
              <a:t>之间，数值后面必须是</a:t>
            </a:r>
            <a:r>
              <a:rPr lang="en-US" altLang="zh-CN" dirty="0"/>
              <a:t>'+'</a:t>
            </a:r>
            <a:r>
              <a:rPr lang="zh-CN" altLang="en-US" dirty="0"/>
              <a:t>、</a:t>
            </a:r>
            <a:r>
              <a:rPr lang="en-US" altLang="zh-CN" dirty="0"/>
              <a:t>'*'</a:t>
            </a:r>
            <a:r>
              <a:rPr lang="zh-CN" altLang="en-US" dirty="0"/>
              <a:t>、</a:t>
            </a:r>
            <a:r>
              <a:rPr lang="en-US" altLang="zh-CN" dirty="0"/>
              <a:t>'^'</a:t>
            </a:r>
            <a:r>
              <a:rPr lang="zh-CN" altLang="en-US" dirty="0"/>
              <a:t>其一的字符</a:t>
            </a:r>
          </a:p>
          <a:p>
            <a:r>
              <a:rPr lang="zh-CN" altLang="en-US" dirty="0"/>
              <a:t>	操作符左侧不能是</a:t>
            </a:r>
            <a:r>
              <a:rPr lang="en-US" altLang="zh-CN" dirty="0"/>
              <a:t>'('</a:t>
            </a:r>
          </a:p>
          <a:p>
            <a:r>
              <a:rPr lang="en-US" altLang="zh-CN" dirty="0"/>
              <a:t>	</a:t>
            </a:r>
            <a:r>
              <a:rPr lang="zh-CN" altLang="en-US" dirty="0"/>
              <a:t>操作符右侧不能是</a:t>
            </a:r>
            <a:r>
              <a:rPr lang="en-US" altLang="zh-CN" dirty="0"/>
              <a:t>')'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2805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 </a:t>
            </a:r>
            <a:r>
              <a:rPr lang="zh-CN" altLang="en-US" dirty="0"/>
              <a:t>中缀表达式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8842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难点二，对中缀表达式的处理：</a:t>
            </a:r>
            <a:endParaRPr lang="en-US" altLang="zh-CN" dirty="0"/>
          </a:p>
          <a:p>
            <a:r>
              <a:rPr lang="zh-CN" altLang="en-US" dirty="0"/>
              <a:t>中缀表达式最通用的处理方法是转成后缀表达式，建立两个数组，</a:t>
            </a:r>
            <a:r>
              <a:rPr lang="en-US" altLang="zh-CN" dirty="0"/>
              <a:t>s1</a:t>
            </a:r>
            <a:r>
              <a:rPr lang="zh-CN" altLang="en-US" dirty="0"/>
              <a:t>是存放操作符的栈，</a:t>
            </a:r>
            <a:r>
              <a:rPr lang="en-US" altLang="zh-CN" dirty="0"/>
              <a:t>s2</a:t>
            </a:r>
            <a:r>
              <a:rPr lang="zh-CN" altLang="en-US" dirty="0"/>
              <a:t>存放后缀表达式，对一个合法的表达式，</a:t>
            </a:r>
            <a:r>
              <a:rPr lang="en-US" altLang="zh-CN" dirty="0"/>
              <a:t>std</a:t>
            </a:r>
            <a:r>
              <a:rPr lang="zh-CN" altLang="en-US" dirty="0"/>
              <a:t>对字符串从左到右扫描，遵循如下规则：</a:t>
            </a:r>
            <a:endParaRPr lang="en-US" altLang="zh-CN" dirty="0"/>
          </a:p>
          <a:p>
            <a:r>
              <a:rPr lang="en-US" altLang="zh-CN" dirty="0"/>
              <a:t>1.</a:t>
            </a:r>
            <a:r>
              <a:rPr lang="zh-CN" altLang="en-US" dirty="0"/>
              <a:t>遇到</a:t>
            </a:r>
            <a:r>
              <a:rPr lang="en-US" altLang="zh-CN" dirty="0"/>
              <a:t>'('</a:t>
            </a:r>
            <a:r>
              <a:rPr lang="zh-CN" altLang="en-US" dirty="0"/>
              <a:t>，直接将</a:t>
            </a:r>
            <a:r>
              <a:rPr lang="en-US" altLang="zh-CN" dirty="0"/>
              <a:t>'('</a:t>
            </a:r>
            <a:r>
              <a:rPr lang="zh-CN" altLang="en-US" dirty="0"/>
              <a:t>加入到</a:t>
            </a:r>
            <a:r>
              <a:rPr lang="en-US" altLang="zh-CN" dirty="0"/>
              <a:t>s1</a:t>
            </a:r>
            <a:r>
              <a:rPr lang="zh-CN" altLang="en-US" dirty="0"/>
              <a:t>栈顶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遇到操作数，直接将该操作数加入</a:t>
            </a:r>
            <a:r>
              <a:rPr lang="en-US" altLang="zh-CN" dirty="0"/>
              <a:t>s2</a:t>
            </a:r>
          </a:p>
          <a:p>
            <a:r>
              <a:rPr lang="en-US" altLang="zh-CN" dirty="0"/>
              <a:t>3.</a:t>
            </a:r>
            <a:r>
              <a:rPr lang="zh-CN" altLang="en-US" dirty="0"/>
              <a:t>遇到操作符，将该操作符的优先级与</a:t>
            </a:r>
            <a:r>
              <a:rPr lang="en-US" altLang="zh-CN" dirty="0"/>
              <a:t>s1</a:t>
            </a:r>
            <a:r>
              <a:rPr lang="zh-CN" altLang="en-US" dirty="0"/>
              <a:t>栈顶进行比较，若</a:t>
            </a:r>
            <a:r>
              <a:rPr lang="en-US" altLang="zh-CN" dirty="0"/>
              <a:t>s1</a:t>
            </a:r>
            <a:r>
              <a:rPr lang="zh-CN" altLang="en-US" dirty="0"/>
              <a:t>栈顶的操作符优先级更高，则将</a:t>
            </a:r>
            <a:r>
              <a:rPr lang="en-US" altLang="zh-CN" dirty="0"/>
              <a:t>s1</a:t>
            </a:r>
            <a:r>
              <a:rPr lang="zh-CN" altLang="en-US" dirty="0"/>
              <a:t>栈顶移出并加入</a:t>
            </a:r>
            <a:r>
              <a:rPr lang="en-US" altLang="zh-CN" dirty="0"/>
              <a:t>s2</a:t>
            </a:r>
            <a:r>
              <a:rPr lang="zh-CN" altLang="en-US" dirty="0"/>
              <a:t>，重复执行上述过程，直到</a:t>
            </a:r>
            <a:r>
              <a:rPr lang="en-US" altLang="zh-CN" dirty="0"/>
              <a:t>s1</a:t>
            </a:r>
            <a:r>
              <a:rPr lang="zh-CN" altLang="en-US" dirty="0"/>
              <a:t>栈顶的优先级低于当前操作符。然后将当前操作符加入至</a:t>
            </a:r>
            <a:r>
              <a:rPr lang="en-US" altLang="zh-CN" dirty="0"/>
              <a:t>s1</a:t>
            </a:r>
            <a:r>
              <a:rPr lang="zh-CN" altLang="en-US" dirty="0"/>
              <a:t>栈。（当</a:t>
            </a:r>
            <a:r>
              <a:rPr lang="en-US" altLang="zh-CN" dirty="0"/>
              <a:t>s1</a:t>
            </a:r>
            <a:r>
              <a:rPr lang="zh-CN" altLang="en-US" dirty="0"/>
              <a:t>栈顶是左括号</a:t>
            </a:r>
            <a:r>
              <a:rPr lang="en-US" altLang="zh-CN" dirty="0"/>
              <a:t>'('</a:t>
            </a:r>
            <a:r>
              <a:rPr lang="zh-CN" altLang="en-US" dirty="0"/>
              <a:t>时，我们总是认为左括号的优先级是最低的）</a:t>
            </a:r>
          </a:p>
          <a:p>
            <a:r>
              <a:rPr lang="en-US" altLang="zh-CN" dirty="0"/>
              <a:t>4.</a:t>
            </a:r>
            <a:r>
              <a:rPr lang="zh-CN" altLang="en-US" dirty="0"/>
              <a:t>遇到</a:t>
            </a:r>
            <a:r>
              <a:rPr lang="en-US" altLang="zh-CN" dirty="0"/>
              <a:t>')'</a:t>
            </a:r>
            <a:r>
              <a:rPr lang="zh-CN" altLang="en-US" dirty="0"/>
              <a:t>，则不断将</a:t>
            </a:r>
            <a:r>
              <a:rPr lang="en-US" altLang="zh-CN" dirty="0"/>
              <a:t>s1</a:t>
            </a:r>
            <a:r>
              <a:rPr lang="zh-CN" altLang="en-US" dirty="0"/>
              <a:t>栈顶移出并加入</a:t>
            </a:r>
            <a:r>
              <a:rPr lang="en-US" altLang="zh-CN" dirty="0"/>
              <a:t>s2</a:t>
            </a:r>
            <a:r>
              <a:rPr lang="zh-CN" altLang="en-US" dirty="0"/>
              <a:t>，直到遇到左括号。再将左括号移除（不加入</a:t>
            </a:r>
            <a:r>
              <a:rPr lang="en-US" altLang="zh-CN" dirty="0"/>
              <a:t>s2</a:t>
            </a:r>
            <a:r>
              <a:rPr lang="zh-CN" altLang="en-US" dirty="0"/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540820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 </a:t>
            </a:r>
            <a:r>
              <a:rPr lang="zh-CN" altLang="en-US" dirty="0"/>
              <a:t>中缀表达式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8842"/>
          </a:xfrm>
        </p:spPr>
        <p:txBody>
          <a:bodyPr>
            <a:normAutofit/>
          </a:bodyPr>
          <a:lstStyle/>
          <a:p>
            <a:r>
              <a:rPr lang="zh-CN" altLang="en-US" dirty="0"/>
              <a:t>难点二，对中缀表达式的处理：</a:t>
            </a:r>
            <a:endParaRPr lang="en-US" altLang="zh-CN" dirty="0"/>
          </a:p>
          <a:p>
            <a:r>
              <a:rPr lang="zh-CN" altLang="en-US" dirty="0"/>
              <a:t>上述算法最重要的操作是</a:t>
            </a:r>
            <a:r>
              <a:rPr lang="en-US" altLang="zh-CN" dirty="0"/>
              <a:t>3</a:t>
            </a:r>
            <a:r>
              <a:rPr lang="zh-CN" altLang="en-US" dirty="0"/>
              <a:t>操作，实际上，中缀表达式的一个特点是，当一个操作符的优先级比相邻的两个操作符都高的时候，就先计算该操作符，也就是说形成了一个山峰的关系，这就是</a:t>
            </a:r>
            <a:r>
              <a:rPr lang="en-US" altLang="zh-CN" dirty="0"/>
              <a:t>s1</a:t>
            </a:r>
            <a:r>
              <a:rPr lang="zh-CN" altLang="en-US" dirty="0"/>
              <a:t>维护优先级单调增的原因。</a:t>
            </a:r>
          </a:p>
        </p:txBody>
      </p:sp>
    </p:spTree>
    <p:extLst>
      <p:ext uri="{BB962C8B-B14F-4D97-AF65-F5344CB8AC3E}">
        <p14:creationId xmlns:p14="http://schemas.microsoft.com/office/powerpoint/2010/main" val="2579230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 </a:t>
            </a:r>
            <a:r>
              <a:rPr lang="zh-CN" altLang="en-US" dirty="0"/>
              <a:t>中缀表达式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8842"/>
          </a:xfrm>
        </p:spPr>
        <p:txBody>
          <a:bodyPr>
            <a:normAutofit/>
          </a:bodyPr>
          <a:lstStyle/>
          <a:p>
            <a:r>
              <a:rPr lang="zh-CN" altLang="en-US" dirty="0"/>
              <a:t>难点三，乘方运算在取模意义下的取值：</a:t>
            </a:r>
            <a:endParaRPr lang="en-US" altLang="zh-CN" dirty="0"/>
          </a:p>
          <a:p>
            <a:r>
              <a:rPr lang="zh-CN" altLang="en-US" dirty="0"/>
              <a:t>拓展欧拉定理：</a:t>
            </a:r>
          </a:p>
          <a:p>
            <a:r>
              <a:rPr lang="zh-CN" altLang="en-US" dirty="0"/>
              <a:t>当</a:t>
            </a:r>
            <a:r>
              <a:rPr lang="en-US" altLang="zh-CN" dirty="0"/>
              <a:t>0&lt;=b&lt;phi[p]</a:t>
            </a:r>
            <a:r>
              <a:rPr lang="zh-CN" altLang="en-US" dirty="0"/>
              <a:t>时，</a:t>
            </a:r>
            <a:r>
              <a:rPr lang="en-US" altLang="zh-CN" dirty="0" err="1"/>
              <a:t>a^b%p</a:t>
            </a:r>
            <a:r>
              <a:rPr lang="en-US" altLang="zh-CN" dirty="0"/>
              <a:t>==</a:t>
            </a:r>
            <a:r>
              <a:rPr lang="en-US" altLang="zh-CN" dirty="0" err="1"/>
              <a:t>a^b%p</a:t>
            </a:r>
            <a:r>
              <a:rPr lang="zh-CN" altLang="en-US" dirty="0"/>
              <a:t>；</a:t>
            </a:r>
          </a:p>
          <a:p>
            <a:r>
              <a:rPr lang="zh-CN" altLang="en-US" dirty="0"/>
              <a:t>当</a:t>
            </a:r>
            <a:r>
              <a:rPr lang="en-US" altLang="zh-CN" dirty="0"/>
              <a:t>b&gt;=phi[p]</a:t>
            </a:r>
            <a:r>
              <a:rPr lang="zh-CN" altLang="en-US" dirty="0"/>
              <a:t>时，</a:t>
            </a:r>
            <a:r>
              <a:rPr lang="en-US" altLang="zh-CN" dirty="0" err="1"/>
              <a:t>a^b%p</a:t>
            </a:r>
            <a:r>
              <a:rPr lang="en-US" altLang="zh-CN" dirty="0"/>
              <a:t>==a^(</a:t>
            </a:r>
            <a:r>
              <a:rPr lang="en-US" altLang="zh-CN" dirty="0" err="1"/>
              <a:t>b%phi</a:t>
            </a:r>
            <a:r>
              <a:rPr lang="en-US" altLang="zh-CN" dirty="0"/>
              <a:t>[p]+phi[p])%p</a:t>
            </a:r>
          </a:p>
          <a:p>
            <a:r>
              <a:rPr lang="zh-CN" altLang="en-US" dirty="0"/>
              <a:t>此处</a:t>
            </a:r>
            <a:r>
              <a:rPr lang="en-US" altLang="zh-CN" dirty="0"/>
              <a:t>phi[]</a:t>
            </a:r>
            <a:r>
              <a:rPr lang="zh-CN" altLang="en-US" dirty="0"/>
              <a:t>是欧拉函数，</a:t>
            </a:r>
            <a:r>
              <a:rPr lang="en-US" altLang="zh-CN" dirty="0"/>
              <a:t>phi[p]</a:t>
            </a:r>
            <a:r>
              <a:rPr lang="zh-CN" altLang="en-US" dirty="0"/>
              <a:t>表示</a:t>
            </a:r>
            <a:r>
              <a:rPr lang="en-US" altLang="zh-CN" dirty="0"/>
              <a:t>1-p</a:t>
            </a:r>
            <a:r>
              <a:rPr lang="zh-CN" altLang="en-US" dirty="0"/>
              <a:t>中与</a:t>
            </a:r>
            <a:r>
              <a:rPr lang="en-US" altLang="zh-CN" dirty="0"/>
              <a:t>p</a:t>
            </a:r>
            <a:r>
              <a:rPr lang="zh-CN" altLang="en-US" dirty="0"/>
              <a:t>互质的数的个数</a:t>
            </a:r>
          </a:p>
          <a:p>
            <a:r>
              <a:rPr lang="zh-CN" altLang="en-US" dirty="0"/>
              <a:t>借助此定理，可以通过取模来解决模意义下的乘方问题</a:t>
            </a:r>
          </a:p>
        </p:txBody>
      </p:sp>
    </p:spTree>
    <p:extLst>
      <p:ext uri="{BB962C8B-B14F-4D97-AF65-F5344CB8AC3E}">
        <p14:creationId xmlns:p14="http://schemas.microsoft.com/office/powerpoint/2010/main" val="2688100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 </a:t>
            </a:r>
            <a:r>
              <a:rPr lang="zh-CN" altLang="en-US" dirty="0"/>
              <a:t>中缀表达式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8842"/>
          </a:xfrm>
        </p:spPr>
        <p:txBody>
          <a:bodyPr>
            <a:normAutofit/>
          </a:bodyPr>
          <a:lstStyle/>
          <a:p>
            <a:r>
              <a:rPr lang="zh-CN" altLang="en-US" dirty="0"/>
              <a:t>难点三，乘方运算在取模意义下的取值：</a:t>
            </a:r>
            <a:endParaRPr lang="en-US" altLang="zh-CN" dirty="0"/>
          </a:p>
          <a:p>
            <a:r>
              <a:rPr lang="zh-CN" altLang="en-US" dirty="0"/>
              <a:t>计算</a:t>
            </a:r>
            <a:r>
              <a:rPr lang="en-US" altLang="zh-CN" dirty="0" err="1"/>
              <a:t>a^b^c%p</a:t>
            </a:r>
            <a:r>
              <a:rPr lang="zh-CN" altLang="en-US" dirty="0"/>
              <a:t>时，根据扩展欧拉定理，若</a:t>
            </a:r>
            <a:r>
              <a:rPr lang="en-US" altLang="zh-CN" dirty="0" err="1"/>
              <a:t>b^c</a:t>
            </a:r>
            <a:r>
              <a:rPr lang="en-US" altLang="zh-CN" dirty="0"/>
              <a:t>&gt;=phi[p]</a:t>
            </a:r>
            <a:r>
              <a:rPr lang="zh-CN" altLang="en-US" dirty="0"/>
              <a:t>，则我们求出</a:t>
            </a:r>
            <a:r>
              <a:rPr lang="en-US" altLang="zh-CN" dirty="0" err="1"/>
              <a:t>b^c%phi</a:t>
            </a:r>
            <a:r>
              <a:rPr lang="en-US" altLang="zh-CN" dirty="0"/>
              <a:t>[p]</a:t>
            </a:r>
            <a:r>
              <a:rPr lang="zh-CN" altLang="en-US" dirty="0"/>
              <a:t>后，需要补加一个</a:t>
            </a:r>
            <a:r>
              <a:rPr lang="en-US" altLang="zh-CN" dirty="0"/>
              <a:t>phi[p]</a:t>
            </a:r>
            <a:r>
              <a:rPr lang="zh-CN" altLang="en-US" dirty="0"/>
              <a:t>，此时记</a:t>
            </a:r>
            <a:r>
              <a:rPr lang="en-US" altLang="zh-CN" dirty="0"/>
              <a:t>d=</a:t>
            </a:r>
            <a:r>
              <a:rPr lang="en-US" altLang="zh-CN" dirty="0" err="1"/>
              <a:t>b^c%phi</a:t>
            </a:r>
            <a:r>
              <a:rPr lang="en-US" altLang="zh-CN" dirty="0"/>
              <a:t>[p]+phi[p]</a:t>
            </a:r>
            <a:r>
              <a:rPr lang="zh-CN" altLang="en-US" dirty="0"/>
              <a:t>，最终答案即为</a:t>
            </a:r>
            <a:r>
              <a:rPr lang="en-US" altLang="zh-CN" dirty="0" err="1"/>
              <a:t>a^d%p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zh-CN" altLang="en-US" dirty="0"/>
              <a:t>但是倘若</a:t>
            </a:r>
            <a:r>
              <a:rPr lang="en-US" altLang="zh-CN" dirty="0" err="1"/>
              <a:t>b^c</a:t>
            </a:r>
            <a:r>
              <a:rPr lang="en-US" altLang="zh-CN" dirty="0"/>
              <a:t>&lt;phi[p]</a:t>
            </a:r>
            <a:r>
              <a:rPr lang="zh-CN" altLang="en-US" dirty="0"/>
              <a:t>，则我们求出</a:t>
            </a:r>
            <a:r>
              <a:rPr lang="en-US" altLang="zh-CN" dirty="0" err="1"/>
              <a:t>b^c%phi</a:t>
            </a:r>
            <a:r>
              <a:rPr lang="en-US" altLang="zh-CN" dirty="0"/>
              <a:t>[p]</a:t>
            </a:r>
            <a:r>
              <a:rPr lang="zh-CN" altLang="en-US" dirty="0"/>
              <a:t>后，不需要补加，此时记</a:t>
            </a:r>
            <a:r>
              <a:rPr lang="en-US" altLang="zh-CN" dirty="0"/>
              <a:t>e=</a:t>
            </a:r>
            <a:r>
              <a:rPr lang="en-US" altLang="zh-CN" dirty="0" err="1"/>
              <a:t>b^c%phi</a:t>
            </a:r>
            <a:r>
              <a:rPr lang="en-US" altLang="zh-CN" dirty="0"/>
              <a:t>[p]</a:t>
            </a:r>
            <a:r>
              <a:rPr lang="zh-CN" altLang="en-US" dirty="0"/>
              <a:t>，最终答案即为</a:t>
            </a:r>
            <a:r>
              <a:rPr lang="en-US" altLang="zh-CN" dirty="0" err="1"/>
              <a:t>a^e%p</a:t>
            </a:r>
            <a:endParaRPr lang="en-US" altLang="zh-CN" dirty="0"/>
          </a:p>
          <a:p>
            <a:r>
              <a:rPr lang="zh-CN" altLang="en-US" dirty="0"/>
              <a:t>在应用扩展欧拉定理时，要将真实值与</a:t>
            </a:r>
            <a:r>
              <a:rPr lang="en-US" altLang="zh-CN" dirty="0"/>
              <a:t>phi[]</a:t>
            </a:r>
            <a:r>
              <a:rPr lang="zh-CN" altLang="en-US" dirty="0"/>
              <a:t>进行比较之后再决定是否需要补加这个</a:t>
            </a:r>
            <a:r>
              <a:rPr lang="en-US" altLang="zh-CN" dirty="0"/>
              <a:t>phi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88895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 </a:t>
            </a:r>
            <a:r>
              <a:rPr lang="zh-CN" altLang="en-US" dirty="0"/>
              <a:t>中缀表达式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8842"/>
          </a:xfrm>
        </p:spPr>
        <p:txBody>
          <a:bodyPr>
            <a:normAutofit/>
          </a:bodyPr>
          <a:lstStyle/>
          <a:p>
            <a:r>
              <a:rPr lang="zh-CN" altLang="en-US" dirty="0"/>
              <a:t>难点三，乘方运算在取模意义下的取值：</a:t>
            </a:r>
            <a:endParaRPr lang="en-US" altLang="zh-CN" dirty="0"/>
          </a:p>
          <a:p>
            <a:r>
              <a:rPr lang="zh-CN" altLang="en-US" dirty="0"/>
              <a:t>当然，将真实值与</a:t>
            </a:r>
            <a:r>
              <a:rPr lang="en-US" altLang="zh-CN" dirty="0"/>
              <a:t>phi</a:t>
            </a:r>
            <a:r>
              <a:rPr lang="zh-CN" altLang="en-US" dirty="0"/>
              <a:t>进行比较是稍有难度的，例如</a:t>
            </a:r>
            <a:r>
              <a:rPr lang="en-US" altLang="zh-CN" dirty="0"/>
              <a:t>a^(b^(c^(d+(e*f))))%p</a:t>
            </a:r>
            <a:r>
              <a:rPr lang="zh-CN" altLang="en-US" dirty="0"/>
              <a:t>，需要将</a:t>
            </a:r>
            <a:r>
              <a:rPr lang="en-US" altLang="zh-CN" dirty="0"/>
              <a:t>(b^(c^(d+(e*f))))</a:t>
            </a:r>
            <a:r>
              <a:rPr lang="zh-CN" altLang="en-US" dirty="0"/>
              <a:t>与</a:t>
            </a:r>
            <a:r>
              <a:rPr lang="en-US" altLang="zh-CN" dirty="0"/>
              <a:t>phi[p]</a:t>
            </a:r>
            <a:r>
              <a:rPr lang="zh-CN" altLang="en-US" dirty="0"/>
              <a:t>进行比较，但由于只有加法、乘法、乘方操作，此时有一个简易的方法：在递归的基础上，每个节点返回的结果进行不完全取模，即：当真实值小于</a:t>
            </a:r>
            <a:r>
              <a:rPr lang="en-US" altLang="zh-CN" dirty="0"/>
              <a:t>998244353</a:t>
            </a:r>
            <a:r>
              <a:rPr lang="zh-CN" altLang="en-US" dirty="0"/>
              <a:t>时，保留真实值；当真实值大于等于</a:t>
            </a:r>
            <a:r>
              <a:rPr lang="en-US" altLang="zh-CN" dirty="0"/>
              <a:t>998244353</a:t>
            </a:r>
            <a:r>
              <a:rPr lang="zh-CN" altLang="en-US" dirty="0"/>
              <a:t>时，进行不完全取模，使得结果落在</a:t>
            </a:r>
            <a:r>
              <a:rPr lang="en-US" altLang="zh-CN" dirty="0"/>
              <a:t>[998244353,2*998244353]</a:t>
            </a:r>
            <a:r>
              <a:rPr lang="zh-CN" altLang="en-US" dirty="0"/>
              <a:t>这一区间中，这样既使得返回结果与真实值同余，又便于与</a:t>
            </a:r>
            <a:r>
              <a:rPr lang="en-US" altLang="zh-CN" dirty="0"/>
              <a:t>phi</a:t>
            </a:r>
            <a:r>
              <a:rPr lang="zh-CN" altLang="en-US" dirty="0"/>
              <a:t>的比较。</a:t>
            </a:r>
          </a:p>
        </p:txBody>
      </p:sp>
    </p:spTree>
    <p:extLst>
      <p:ext uri="{BB962C8B-B14F-4D97-AF65-F5344CB8AC3E}">
        <p14:creationId xmlns:p14="http://schemas.microsoft.com/office/powerpoint/2010/main" val="181411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捉迷藏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题目大意：</a:t>
            </a:r>
            <a:endParaRPr lang="en-US" altLang="zh-CN" dirty="0"/>
          </a:p>
          <a:p>
            <a:r>
              <a:rPr lang="zh-CN" altLang="en-US" dirty="0"/>
              <a:t>给出一棵树，和两个人在树上的位置</a:t>
            </a:r>
            <a:r>
              <a:rPr lang="en-US" altLang="zh-CN" dirty="0"/>
              <a:t>a</a:t>
            </a:r>
            <a:r>
              <a:rPr lang="zh-CN" altLang="en-US" dirty="0"/>
              <a:t>和</a:t>
            </a:r>
            <a:r>
              <a:rPr lang="en-US" altLang="zh-CN" dirty="0"/>
              <a:t>b</a:t>
            </a:r>
          </a:p>
          <a:p>
            <a:r>
              <a:rPr lang="zh-CN" altLang="en-US" dirty="0"/>
              <a:t>两个人能移动的距离分别为</a:t>
            </a:r>
            <a:r>
              <a:rPr lang="en-US" altLang="zh-CN" dirty="0"/>
              <a:t>da</a:t>
            </a:r>
            <a:r>
              <a:rPr lang="zh-CN" altLang="en-US" dirty="0"/>
              <a:t>和</a:t>
            </a:r>
            <a:r>
              <a:rPr lang="en-US" altLang="zh-CN" dirty="0" err="1"/>
              <a:t>db</a:t>
            </a:r>
            <a:endParaRPr lang="en-US" altLang="zh-CN" dirty="0"/>
          </a:p>
          <a:p>
            <a:r>
              <a:rPr lang="zh-CN" altLang="en-US" dirty="0"/>
              <a:t>轮流行动</a:t>
            </a:r>
            <a:endParaRPr lang="en-US" altLang="zh-CN" dirty="0"/>
          </a:p>
          <a:p>
            <a:r>
              <a:rPr lang="zh-CN" altLang="en-US" dirty="0"/>
              <a:t>如果一个人移动到了另一个人所在的格子上，则该人获胜</a:t>
            </a:r>
            <a:endParaRPr lang="en-US" altLang="zh-CN" dirty="0"/>
          </a:p>
          <a:p>
            <a:r>
              <a:rPr lang="zh-CN" altLang="en-US" dirty="0"/>
              <a:t>问谁会赢</a:t>
            </a:r>
          </a:p>
        </p:txBody>
      </p:sp>
    </p:spTree>
    <p:extLst>
      <p:ext uri="{BB962C8B-B14F-4D97-AF65-F5344CB8AC3E}">
        <p14:creationId xmlns:p14="http://schemas.microsoft.com/office/powerpoint/2010/main" val="257251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捉迷藏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结论：只需要比较</a:t>
            </a:r>
            <a:r>
              <a:rPr lang="en-US" altLang="zh-CN" dirty="0"/>
              <a:t>da</a:t>
            </a:r>
            <a:r>
              <a:rPr lang="zh-CN" altLang="en-US" dirty="0"/>
              <a:t>和</a:t>
            </a:r>
            <a:r>
              <a:rPr lang="en-US" altLang="zh-CN" dirty="0" err="1"/>
              <a:t>db</a:t>
            </a:r>
            <a:r>
              <a:rPr lang="zh-CN" altLang="en-US" dirty="0"/>
              <a:t>即可</a:t>
            </a:r>
            <a:endParaRPr lang="en-US" altLang="zh-CN" dirty="0"/>
          </a:p>
          <a:p>
            <a:r>
              <a:rPr lang="zh-CN" altLang="en-US" dirty="0"/>
              <a:t>移动能力强的一定赢，如果一样强就是平局。</a:t>
            </a:r>
            <a:endParaRPr lang="en-US" altLang="zh-CN" dirty="0"/>
          </a:p>
          <a:p>
            <a:r>
              <a:rPr lang="zh-CN" altLang="en-US" dirty="0"/>
              <a:t>移动能力强的保持一个另一个人碰不到自己的距离就可以了，然后慢慢逼近，一定可以逼死对方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特殊情况：先手第一步获胜</a:t>
            </a:r>
            <a:endParaRPr lang="en-US" altLang="zh-CN" dirty="0"/>
          </a:p>
          <a:p>
            <a:r>
              <a:rPr lang="zh-CN" altLang="en-US" dirty="0"/>
              <a:t>树上的距离需要用</a:t>
            </a:r>
            <a:r>
              <a:rPr lang="en-US" altLang="zh-CN" dirty="0"/>
              <a:t>O(</a:t>
            </a:r>
            <a:r>
              <a:rPr lang="en-US" altLang="zh-CN" dirty="0" err="1"/>
              <a:t>logn</a:t>
            </a:r>
            <a:r>
              <a:rPr lang="en-US" altLang="zh-CN" dirty="0"/>
              <a:t>)</a:t>
            </a:r>
            <a:r>
              <a:rPr lang="zh-CN" altLang="en-US" dirty="0"/>
              <a:t>的求</a:t>
            </a:r>
            <a:r>
              <a:rPr lang="en-US" altLang="zh-CN" dirty="0" err="1"/>
              <a:t>lca</a:t>
            </a:r>
            <a:r>
              <a:rPr lang="zh-CN" altLang="en-US" dirty="0"/>
              <a:t>方法</a:t>
            </a:r>
          </a:p>
        </p:txBody>
      </p:sp>
    </p:spTree>
    <p:extLst>
      <p:ext uri="{BB962C8B-B14F-4D97-AF65-F5344CB8AC3E}">
        <p14:creationId xmlns:p14="http://schemas.microsoft.com/office/powerpoint/2010/main" val="391567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读书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题目大意：</a:t>
            </a:r>
            <a:endParaRPr lang="en-US" altLang="zh-CN" dirty="0"/>
          </a:p>
          <a:p>
            <a:r>
              <a:rPr lang="zh-CN" altLang="en-US" dirty="0"/>
              <a:t>一个</a:t>
            </a:r>
            <a:r>
              <a:rPr lang="en-US" altLang="zh-CN" dirty="0"/>
              <a:t>n</a:t>
            </a:r>
            <a:r>
              <a:rPr lang="zh-CN" altLang="en-US" dirty="0"/>
              <a:t>个章节的书，第</a:t>
            </a:r>
            <a:r>
              <a:rPr lang="en-US" altLang="zh-CN" dirty="0" err="1"/>
              <a:t>i</a:t>
            </a:r>
            <a:r>
              <a:rPr lang="zh-CN" altLang="en-US" dirty="0"/>
              <a:t>章有一个限制，要读懂</a:t>
            </a:r>
            <a:r>
              <a:rPr lang="en-US" altLang="zh-CN" dirty="0"/>
              <a:t>ai</a:t>
            </a:r>
            <a:r>
              <a:rPr lang="zh-CN" altLang="en-US" dirty="0"/>
              <a:t>个章节才可以读懂章节。</a:t>
            </a:r>
            <a:endParaRPr lang="en-US" altLang="zh-CN" dirty="0"/>
          </a:p>
          <a:p>
            <a:r>
              <a:rPr lang="zh-CN" altLang="en-US" dirty="0"/>
              <a:t>每一天都会从头到尾阅读该书，问要多少天能读懂每一个章节。</a:t>
            </a:r>
          </a:p>
        </p:txBody>
      </p:sp>
    </p:spTree>
    <p:extLst>
      <p:ext uri="{BB962C8B-B14F-4D97-AF65-F5344CB8AC3E}">
        <p14:creationId xmlns:p14="http://schemas.microsoft.com/office/powerpoint/2010/main" val="461715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读书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/>
              <a:t>维护一个当前可以读懂的集合</a:t>
            </a:r>
            <a:endParaRPr lang="en-US" altLang="zh-CN" dirty="0"/>
          </a:p>
          <a:p>
            <a:r>
              <a:rPr lang="zh-CN" altLang="en-US" dirty="0"/>
              <a:t>可以开</a:t>
            </a:r>
            <a:r>
              <a:rPr lang="en-US" altLang="zh-CN" dirty="0"/>
              <a:t>n</a:t>
            </a:r>
            <a:r>
              <a:rPr lang="zh-CN" altLang="en-US" dirty="0"/>
              <a:t>个</a:t>
            </a:r>
            <a:r>
              <a:rPr lang="en-US" altLang="zh-CN" dirty="0"/>
              <a:t>vector</a:t>
            </a:r>
            <a:r>
              <a:rPr lang="zh-CN" altLang="en-US" dirty="0"/>
              <a:t>，第</a:t>
            </a:r>
            <a:r>
              <a:rPr lang="en-US" altLang="zh-CN" dirty="0" err="1"/>
              <a:t>i</a:t>
            </a:r>
            <a:r>
              <a:rPr lang="zh-CN" altLang="en-US" dirty="0"/>
              <a:t>个</a:t>
            </a:r>
            <a:r>
              <a:rPr lang="en-US" altLang="zh-CN" dirty="0"/>
              <a:t>vector</a:t>
            </a:r>
            <a:r>
              <a:rPr lang="zh-CN" altLang="en-US" dirty="0"/>
              <a:t>维护读懂了</a:t>
            </a:r>
            <a:r>
              <a:rPr lang="en-US" altLang="zh-CN" dirty="0" err="1"/>
              <a:t>i</a:t>
            </a:r>
            <a:r>
              <a:rPr lang="zh-CN" altLang="en-US" dirty="0"/>
              <a:t>本书可以读懂的章节位置</a:t>
            </a:r>
            <a:endParaRPr lang="en-US" altLang="zh-CN" dirty="0"/>
          </a:p>
          <a:p>
            <a:r>
              <a:rPr lang="zh-CN" altLang="en-US" dirty="0"/>
              <a:t>每多读懂一个章节，假设当前一共读懂了</a:t>
            </a:r>
            <a:r>
              <a:rPr lang="en-US" altLang="zh-CN" dirty="0" err="1"/>
              <a:t>i</a:t>
            </a:r>
            <a:r>
              <a:rPr lang="zh-CN" altLang="en-US" dirty="0"/>
              <a:t>章，就把第</a:t>
            </a:r>
            <a:r>
              <a:rPr lang="en-US" altLang="zh-CN" dirty="0" err="1"/>
              <a:t>i</a:t>
            </a:r>
            <a:r>
              <a:rPr lang="zh-CN" altLang="en-US" dirty="0"/>
              <a:t>个</a:t>
            </a:r>
            <a:r>
              <a:rPr lang="en-US" altLang="zh-CN" dirty="0"/>
              <a:t>vector</a:t>
            </a:r>
            <a:r>
              <a:rPr lang="zh-CN" altLang="en-US" dirty="0"/>
              <a:t>的的内容全部丢到集合里</a:t>
            </a:r>
            <a:endParaRPr lang="en-US" altLang="zh-CN" dirty="0"/>
          </a:p>
          <a:p>
            <a:r>
              <a:rPr lang="zh-CN" altLang="en-US" dirty="0"/>
              <a:t>每一次就在集合里面找下一个能读懂的章节，如果没有就就回到</a:t>
            </a:r>
            <a:r>
              <a:rPr lang="en-US" altLang="zh-CN" dirty="0"/>
              <a:t>1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读过的章节从集合里删掉。每一个章节只会进入集合一次并弹出一次。</a:t>
            </a:r>
            <a:endParaRPr lang="en-US" altLang="zh-CN" dirty="0"/>
          </a:p>
          <a:p>
            <a:r>
              <a:rPr lang="zh-CN" altLang="en-US" dirty="0"/>
              <a:t>只需要支持查询集合中比某个数大的位置是什么，集合用</a:t>
            </a:r>
            <a:r>
              <a:rPr lang="en-US" altLang="zh-CN" dirty="0"/>
              <a:t>set</a:t>
            </a:r>
            <a:r>
              <a:rPr lang="zh-CN" altLang="en-US" dirty="0"/>
              <a:t>维护即可</a:t>
            </a:r>
            <a:endParaRPr lang="en-US" altLang="zh-CN" dirty="0"/>
          </a:p>
          <a:p>
            <a:r>
              <a:rPr lang="zh-CN" altLang="en-US" dirty="0"/>
              <a:t>复杂度</a:t>
            </a:r>
            <a:r>
              <a:rPr lang="en-US" altLang="zh-CN" dirty="0"/>
              <a:t>O(</a:t>
            </a:r>
            <a:r>
              <a:rPr lang="en-US" altLang="zh-CN" dirty="0" err="1"/>
              <a:t>nlogn</a:t>
            </a:r>
            <a:r>
              <a:rPr lang="en-US" altLang="zh-CN" dirty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4284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正方形扩展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题目大意：</a:t>
            </a:r>
            <a:endParaRPr lang="en-US" altLang="zh-CN" dirty="0"/>
          </a:p>
          <a:p>
            <a:r>
              <a:rPr lang="zh-CN" altLang="en-US" dirty="0"/>
              <a:t>有</a:t>
            </a:r>
            <a:r>
              <a:rPr lang="en-US" altLang="zh-CN" dirty="0"/>
              <a:t>n</a:t>
            </a:r>
            <a:r>
              <a:rPr lang="zh-CN" altLang="en-US" dirty="0"/>
              <a:t>个细菌</a:t>
            </a:r>
            <a:endParaRPr lang="en-US" altLang="zh-CN" dirty="0"/>
          </a:p>
          <a:p>
            <a:r>
              <a:rPr lang="zh-CN" altLang="en-US" dirty="0"/>
              <a:t>每个时刻细菌都会以正方形的方式同时扩展</a:t>
            </a:r>
            <a:endParaRPr lang="en-US" altLang="zh-CN" dirty="0"/>
          </a:p>
          <a:p>
            <a:r>
              <a:rPr lang="zh-CN" altLang="en-US" dirty="0"/>
              <a:t>问哪些细菌可以扩展到无限大</a:t>
            </a:r>
          </a:p>
        </p:txBody>
      </p:sp>
    </p:spTree>
    <p:extLst>
      <p:ext uri="{BB962C8B-B14F-4D97-AF65-F5344CB8AC3E}">
        <p14:creationId xmlns:p14="http://schemas.microsoft.com/office/powerpoint/2010/main" val="3546458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正方形扩展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8345EF-6B90-CD95-953B-8ABD93CAD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9831" cy="4351338"/>
          </a:xfrm>
        </p:spPr>
        <p:txBody>
          <a:bodyPr/>
          <a:lstStyle/>
          <a:p>
            <a:r>
              <a:rPr lang="zh-CN" altLang="en-US" dirty="0"/>
              <a:t>结论：对于一个点，四个象限和坐标轴一共分为</a:t>
            </a:r>
            <a:r>
              <a:rPr lang="en-US" altLang="zh-CN" dirty="0"/>
              <a:t>8</a:t>
            </a:r>
            <a:r>
              <a:rPr lang="zh-CN" altLang="en-US" dirty="0"/>
              <a:t>个区域。如果有连续的三个区域，如</a:t>
            </a:r>
            <a:r>
              <a:rPr lang="en-US" altLang="zh-CN" dirty="0"/>
              <a:t>[7,8,1],[1,2,3]</a:t>
            </a:r>
            <a:r>
              <a:rPr lang="zh-CN" altLang="en-US" dirty="0"/>
              <a:t>都没有其他点，那么就可以扩展到无限大。</a:t>
            </a:r>
            <a:endParaRPr lang="en-US" altLang="zh-CN" dirty="0"/>
          </a:p>
          <a:p>
            <a:r>
              <a:rPr lang="zh-CN" altLang="en-US" dirty="0"/>
              <a:t>否则不行。</a:t>
            </a:r>
          </a:p>
        </p:txBody>
      </p:sp>
      <p:pic>
        <p:nvPicPr>
          <p:cNvPr id="7" name="图片 6" descr="图示&#10;&#10;描述已自动生成">
            <a:extLst>
              <a:ext uri="{FF2B5EF4-FFF2-40B4-BE49-F238E27FC236}">
                <a16:creationId xmlns:a16="http://schemas.microsoft.com/office/drawing/2014/main" id="{ADE4B7FE-5734-7D2B-451F-9E36ED1D8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717" y="1644558"/>
            <a:ext cx="5816899" cy="356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6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正方形扩展</a:t>
            </a:r>
          </a:p>
        </p:txBody>
      </p:sp>
      <p:pic>
        <p:nvPicPr>
          <p:cNvPr id="8" name="图片 7" descr="图表&#10;&#10;中度可信度描述已自动生成">
            <a:extLst>
              <a:ext uri="{FF2B5EF4-FFF2-40B4-BE49-F238E27FC236}">
                <a16:creationId xmlns:a16="http://schemas.microsoft.com/office/drawing/2014/main" id="{A6DDB86A-A296-AA69-76ED-35BB2E057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513" y="1856396"/>
            <a:ext cx="4941104" cy="2954758"/>
          </a:xfrm>
          <a:prstGeom prst="rect">
            <a:avLst/>
          </a:prstGeom>
        </p:spPr>
      </p:pic>
      <p:pic>
        <p:nvPicPr>
          <p:cNvPr id="10" name="图片 9" descr="图片包含 游戏机&#10;&#10;描述已自动生成">
            <a:extLst>
              <a:ext uri="{FF2B5EF4-FFF2-40B4-BE49-F238E27FC236}">
                <a16:creationId xmlns:a16="http://schemas.microsoft.com/office/drawing/2014/main" id="{7551CF12-0145-6DFF-5014-5E823BCA91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32" y="1635033"/>
            <a:ext cx="6236020" cy="3587934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2E54AEB7-0566-685E-4447-E341A259CCA0}"/>
              </a:ext>
            </a:extLst>
          </p:cNvPr>
          <p:cNvSpPr txBox="1"/>
          <p:nvPr/>
        </p:nvSpPr>
        <p:spPr>
          <a:xfrm>
            <a:off x="1577186" y="5320703"/>
            <a:ext cx="4624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在第一象限，会形成斜率为</a:t>
            </a:r>
            <a:r>
              <a:rPr lang="en-US" altLang="zh-CN" dirty="0"/>
              <a:t>1</a:t>
            </a:r>
            <a:r>
              <a:rPr lang="zh-CN" altLang="en-US" dirty="0"/>
              <a:t>或者</a:t>
            </a:r>
            <a:r>
              <a:rPr lang="en-US" altLang="zh-CN" dirty="0"/>
              <a:t>-1</a:t>
            </a:r>
            <a:r>
              <a:rPr lang="zh-CN" altLang="en-US" dirty="0"/>
              <a:t>的直线</a:t>
            </a:r>
            <a:endParaRPr lang="en-US" altLang="zh-CN" dirty="0"/>
          </a:p>
          <a:p>
            <a:r>
              <a:rPr lang="zh-CN" altLang="en-US" b="1" dirty="0"/>
              <a:t>斜率都是一样的，是一个非常重要的性质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6301F74-8D32-E7BC-27AE-252C732BBD21}"/>
              </a:ext>
            </a:extLst>
          </p:cNvPr>
          <p:cNvSpPr txBox="1"/>
          <p:nvPr/>
        </p:nvSpPr>
        <p:spPr>
          <a:xfrm>
            <a:off x="7855248" y="5222967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在坐标轴，会形成平行于坐标轴的直线</a:t>
            </a:r>
          </a:p>
        </p:txBody>
      </p:sp>
    </p:spTree>
    <p:extLst>
      <p:ext uri="{BB962C8B-B14F-4D97-AF65-F5344CB8AC3E}">
        <p14:creationId xmlns:p14="http://schemas.microsoft.com/office/powerpoint/2010/main" val="467080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716CB-CE86-02C4-AE20-B49B30FB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正方形扩展</a:t>
            </a:r>
          </a:p>
        </p:txBody>
      </p:sp>
      <p:pic>
        <p:nvPicPr>
          <p:cNvPr id="5" name="内容占位符 4" descr="图表, 折线图&#10;&#10;描述已自动生成">
            <a:extLst>
              <a:ext uri="{FF2B5EF4-FFF2-40B4-BE49-F238E27FC236}">
                <a16:creationId xmlns:a16="http://schemas.microsoft.com/office/drawing/2014/main" id="{DE169615-5509-679D-17E3-3206F0B252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96" y="1640589"/>
            <a:ext cx="5129213" cy="3027621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6A8D51C-DC93-2E42-E42E-35645587E0EB}"/>
              </a:ext>
            </a:extLst>
          </p:cNvPr>
          <p:cNvSpPr txBox="1"/>
          <p:nvPr/>
        </p:nvSpPr>
        <p:spPr>
          <a:xfrm>
            <a:off x="1319436" y="4713149"/>
            <a:ext cx="34428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因为斜率都是一样的，所以只要相邻象限的点，一定可以留下对面象限的空间。</a:t>
            </a:r>
            <a:endParaRPr lang="en-US" altLang="zh-CN" dirty="0"/>
          </a:p>
          <a:p>
            <a:r>
              <a:rPr lang="zh-CN" altLang="en-US" dirty="0"/>
              <a:t>如上图，左侧两个象限形成的直线，必然会在右侧留下空间。</a:t>
            </a:r>
            <a:endParaRPr lang="en-US" altLang="zh-CN" dirty="0"/>
          </a:p>
          <a:p>
            <a:r>
              <a:rPr lang="zh-CN" altLang="en-US" dirty="0"/>
              <a:t>也就是只要</a:t>
            </a:r>
            <a:r>
              <a:rPr lang="en-US" altLang="zh-CN" dirty="0"/>
              <a:t>[1,8,7]</a:t>
            </a:r>
            <a:r>
              <a:rPr lang="zh-CN" altLang="en-US" dirty="0"/>
              <a:t>区域没有点，一定可以扩展到无限大。</a:t>
            </a:r>
          </a:p>
        </p:txBody>
      </p:sp>
      <p:pic>
        <p:nvPicPr>
          <p:cNvPr id="9" name="图片 8" descr="图表, 折线图&#10;&#10;描述已自动生成">
            <a:extLst>
              <a:ext uri="{FF2B5EF4-FFF2-40B4-BE49-F238E27FC236}">
                <a16:creationId xmlns:a16="http://schemas.microsoft.com/office/drawing/2014/main" id="{9355D85D-C1FF-CF61-08E1-6EF86DC79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963" y="1308095"/>
            <a:ext cx="5362741" cy="2963196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1C447454-2D8A-A785-CC6C-9892780D105C}"/>
              </a:ext>
            </a:extLst>
          </p:cNvPr>
          <p:cNvSpPr txBox="1"/>
          <p:nvPr/>
        </p:nvSpPr>
        <p:spPr>
          <a:xfrm>
            <a:off x="6578770" y="4668210"/>
            <a:ext cx="44289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上图中，</a:t>
            </a:r>
            <a:r>
              <a:rPr lang="en-US" altLang="zh-CN" dirty="0"/>
              <a:t>[8,1,2]</a:t>
            </a:r>
            <a:r>
              <a:rPr lang="zh-CN" altLang="en-US" dirty="0"/>
              <a:t>没有点，也一定可以留下一个往右上的区域。</a:t>
            </a:r>
            <a:endParaRPr lang="en-US" altLang="zh-CN" dirty="0"/>
          </a:p>
          <a:p>
            <a:r>
              <a:rPr lang="zh-CN" altLang="en-US" b="1" dirty="0"/>
              <a:t>总结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zh-CN" altLang="en-US" dirty="0"/>
              <a:t>只要有连续的三个区域没有点，就一定可以扩展到无限大。</a:t>
            </a:r>
            <a:endParaRPr lang="en-US" altLang="zh-CN" dirty="0"/>
          </a:p>
          <a:p>
            <a:r>
              <a:rPr lang="zh-CN" altLang="en-US" dirty="0"/>
              <a:t>同样的道理，如果只有两个区域，则一定不行。</a:t>
            </a:r>
          </a:p>
        </p:txBody>
      </p:sp>
    </p:spTree>
    <p:extLst>
      <p:ext uri="{BB962C8B-B14F-4D97-AF65-F5344CB8AC3E}">
        <p14:creationId xmlns:p14="http://schemas.microsoft.com/office/powerpoint/2010/main" val="3170943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1565</Words>
  <Application>Microsoft Office PowerPoint</Application>
  <PresentationFormat>宽屏</PresentationFormat>
  <Paragraphs>100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等线</vt:lpstr>
      <vt:lpstr>等线 Light</vt:lpstr>
      <vt:lpstr>Arial</vt:lpstr>
      <vt:lpstr>Office 主题​​</vt:lpstr>
      <vt:lpstr>普及组day2题解</vt:lpstr>
      <vt:lpstr>捉迷藏</vt:lpstr>
      <vt:lpstr>捉迷藏</vt:lpstr>
      <vt:lpstr>读书</vt:lpstr>
      <vt:lpstr>读书</vt:lpstr>
      <vt:lpstr>正方形扩展</vt:lpstr>
      <vt:lpstr>正方形扩展</vt:lpstr>
      <vt:lpstr>正方形扩展</vt:lpstr>
      <vt:lpstr>正方形扩展</vt:lpstr>
      <vt:lpstr>正方形扩展</vt:lpstr>
      <vt:lpstr>EX 中缀表达式</vt:lpstr>
      <vt:lpstr>EX 中缀表达式</vt:lpstr>
      <vt:lpstr>EX 中缀表达式</vt:lpstr>
      <vt:lpstr>EX 中缀表达式</vt:lpstr>
      <vt:lpstr>EX 中缀表达式</vt:lpstr>
      <vt:lpstr>EX 中缀表达式</vt:lpstr>
      <vt:lpstr>EX 中缀表达式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士兵游戏解题报告</dc:title>
  <dc:creator>ou ziyang</dc:creator>
  <cp:lastModifiedBy>ziyang ou</cp:lastModifiedBy>
  <cp:revision>155</cp:revision>
  <dcterms:created xsi:type="dcterms:W3CDTF">2022-12-08T14:41:20Z</dcterms:created>
  <dcterms:modified xsi:type="dcterms:W3CDTF">2024-01-09T08:08:09Z</dcterms:modified>
</cp:coreProperties>
</file>